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16" autoAdjust="0"/>
    <p:restoredTop sz="99879" autoAdjust="0"/>
  </p:normalViewPr>
  <p:slideViewPr>
    <p:cSldViewPr snapToGrid="0" snapToObjects="1">
      <p:cViewPr>
        <p:scale>
          <a:sx n="100" d="100"/>
          <a:sy n="100" d="100"/>
        </p:scale>
        <p:origin x="-448" y="6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F43B9-1CEF-FF48-9FBF-8B143C390210}" type="datetimeFigureOut">
              <a:rPr kumimoji="1" lang="ja-JP" altLang="en-US" smtClean="0"/>
              <a:t>2014/11/27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130FE-3844-2144-95E8-D723A94218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7968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F43B9-1CEF-FF48-9FBF-8B143C390210}" type="datetimeFigureOut">
              <a:rPr kumimoji="1" lang="ja-JP" altLang="en-US" smtClean="0"/>
              <a:t>2014/11/27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130FE-3844-2144-95E8-D723A94218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8829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F43B9-1CEF-FF48-9FBF-8B143C390210}" type="datetimeFigureOut">
              <a:rPr kumimoji="1" lang="ja-JP" altLang="en-US" smtClean="0"/>
              <a:t>2014/11/27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130FE-3844-2144-95E8-D723A94218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1029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F43B9-1CEF-FF48-9FBF-8B143C390210}" type="datetimeFigureOut">
              <a:rPr kumimoji="1" lang="ja-JP" altLang="en-US" smtClean="0"/>
              <a:t>2014/11/27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130FE-3844-2144-95E8-D723A94218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9720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F43B9-1CEF-FF48-9FBF-8B143C390210}" type="datetimeFigureOut">
              <a:rPr kumimoji="1" lang="ja-JP" altLang="en-US" smtClean="0"/>
              <a:t>2014/11/27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130FE-3844-2144-95E8-D723A94218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708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F43B9-1CEF-FF48-9FBF-8B143C390210}" type="datetimeFigureOut">
              <a:rPr kumimoji="1" lang="ja-JP" altLang="en-US" smtClean="0"/>
              <a:t>2014/11/27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130FE-3844-2144-95E8-D723A94218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7528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F43B9-1CEF-FF48-9FBF-8B143C390210}" type="datetimeFigureOut">
              <a:rPr kumimoji="1" lang="ja-JP" altLang="en-US" smtClean="0"/>
              <a:t>2014/11/27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130FE-3844-2144-95E8-D723A94218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706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F43B9-1CEF-FF48-9FBF-8B143C390210}" type="datetimeFigureOut">
              <a:rPr kumimoji="1" lang="ja-JP" altLang="en-US" smtClean="0"/>
              <a:t>2014/11/27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130FE-3844-2144-95E8-D723A94218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6468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F43B9-1CEF-FF48-9FBF-8B143C390210}" type="datetimeFigureOut">
              <a:rPr kumimoji="1" lang="ja-JP" altLang="en-US" smtClean="0"/>
              <a:t>2014/11/27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130FE-3844-2144-95E8-D723A94218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5307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F43B9-1CEF-FF48-9FBF-8B143C390210}" type="datetimeFigureOut">
              <a:rPr kumimoji="1" lang="ja-JP" altLang="en-US" smtClean="0"/>
              <a:t>2014/11/27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130FE-3844-2144-95E8-D723A94218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7528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F43B9-1CEF-FF48-9FBF-8B143C390210}" type="datetimeFigureOut">
              <a:rPr kumimoji="1" lang="ja-JP" altLang="en-US" smtClean="0"/>
              <a:t>2014/11/27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130FE-3844-2144-95E8-D723A94218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0390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F43B9-1CEF-FF48-9FBF-8B143C390210}" type="datetimeFigureOut">
              <a:rPr kumimoji="1" lang="ja-JP" altLang="en-US" smtClean="0"/>
              <a:t>2014/11/27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8130FE-3844-2144-95E8-D723A94218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1523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角丸四角形 18"/>
          <p:cNvSpPr>
            <a:spLocks noChangeArrowheads="1"/>
          </p:cNvSpPr>
          <p:nvPr/>
        </p:nvSpPr>
        <p:spPr bwMode="auto">
          <a:xfrm>
            <a:off x="128990" y="97842"/>
            <a:ext cx="8899149" cy="1064207"/>
          </a:xfrm>
          <a:prstGeom prst="roundRect">
            <a:avLst>
              <a:gd name="adj" fmla="val 10347"/>
            </a:avLst>
          </a:prstGeom>
          <a:solidFill>
            <a:srgbClr val="FBFFE0"/>
          </a:solidFill>
          <a:ln w="9525" cmpd="sng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ja-JP" altLang="en-US" b="1" dirty="0">
              <a:solidFill>
                <a:srgbClr val="2F2B20"/>
              </a:solidFill>
              <a:latin typeface="+mn-ea"/>
              <a:cs typeface="ＭＳ Ｐゴシック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8990" y="149792"/>
            <a:ext cx="8899149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ja-JP" b="1" dirty="0" smtClean="0">
                <a:latin typeface="Candara"/>
                <a:cs typeface="Candara"/>
              </a:rPr>
              <a:t>Project Title:</a:t>
            </a:r>
            <a:r>
              <a:rPr lang="ja-JP" altLang="en-US" b="1" dirty="0">
                <a:latin typeface="Candara"/>
                <a:cs typeface="Candara"/>
              </a:rPr>
              <a:t> </a:t>
            </a:r>
            <a:r>
              <a:rPr lang="en-US" altLang="ja-JP" b="1" dirty="0">
                <a:latin typeface="Candara"/>
                <a:cs typeface="Candara"/>
              </a:rPr>
              <a:t>Life management platform using social big-data for elderly home assistance</a:t>
            </a:r>
            <a:endParaRPr lang="en-US" altLang="ja-JP" b="1" dirty="0" smtClean="0">
              <a:solidFill>
                <a:srgbClr val="FF0000"/>
              </a:solidFill>
              <a:latin typeface="Candara"/>
              <a:cs typeface="Candara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41174" y="519124"/>
            <a:ext cx="8606085" cy="64292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b="1" dirty="0" smtClean="0">
                <a:latin typeface="Candara"/>
                <a:cs typeface="Candara"/>
              </a:rPr>
              <a:t>Proponent Group: </a:t>
            </a:r>
            <a:r>
              <a:rPr lang="en-US" altLang="ja-JP" b="1" dirty="0">
                <a:latin typeface="Candara"/>
                <a:cs typeface="Candara"/>
              </a:rPr>
              <a:t>NEC Solution Innovators, Ltd</a:t>
            </a:r>
            <a:r>
              <a:rPr lang="en-US" altLang="ja-JP" b="1" dirty="0" smtClean="0">
                <a:latin typeface="Candara"/>
                <a:cs typeface="Candara"/>
              </a:rPr>
              <a:t>.; Kanazawa </a:t>
            </a:r>
            <a:r>
              <a:rPr lang="en-US" altLang="ja-JP" b="1" dirty="0">
                <a:latin typeface="Candara"/>
                <a:cs typeface="Candara"/>
              </a:rPr>
              <a:t>Water and Energy Center</a:t>
            </a:r>
            <a:r>
              <a:rPr lang="en-US" altLang="ja-JP" b="1" dirty="0" smtClean="0">
                <a:latin typeface="Candara"/>
                <a:cs typeface="Candara"/>
              </a:rPr>
              <a:t>;</a:t>
            </a:r>
          </a:p>
          <a:p>
            <a:r>
              <a:rPr lang="ja-JP" altLang="en-US" b="1" dirty="0" smtClean="0">
                <a:latin typeface="Candara"/>
                <a:cs typeface="Candara"/>
              </a:rPr>
              <a:t>　　　　　　　　　　　　</a:t>
            </a:r>
            <a:r>
              <a:rPr lang="en-US" altLang="ja-JP" b="1" dirty="0" smtClean="0">
                <a:latin typeface="Candara"/>
                <a:cs typeface="Candara"/>
              </a:rPr>
              <a:t>Kanazawa </a:t>
            </a:r>
            <a:r>
              <a:rPr lang="en-US" altLang="ja-JP" b="1" dirty="0">
                <a:latin typeface="Candara"/>
                <a:cs typeface="Candara"/>
              </a:rPr>
              <a:t>University</a:t>
            </a:r>
            <a:r>
              <a:rPr lang="en-US" altLang="ja-JP" b="1" dirty="0" smtClean="0">
                <a:latin typeface="Candara"/>
                <a:cs typeface="Candara"/>
              </a:rPr>
              <a:t>; NEC </a:t>
            </a:r>
            <a:r>
              <a:rPr lang="en-US" altLang="ja-JP" b="1" dirty="0">
                <a:latin typeface="Candara"/>
                <a:cs typeface="Candara"/>
              </a:rPr>
              <a:t>Corporation;</a:t>
            </a:r>
            <a:endParaRPr kumimoji="1" lang="ja-JP" altLang="en-US" b="1" dirty="0">
              <a:solidFill>
                <a:srgbClr val="FF0000"/>
              </a:solidFill>
              <a:latin typeface="Candara"/>
              <a:cs typeface="Candara"/>
            </a:endParaRPr>
          </a:p>
        </p:txBody>
      </p:sp>
      <p:sp>
        <p:nvSpPr>
          <p:cNvPr id="18" name="AutoShape 748"/>
          <p:cNvSpPr>
            <a:spLocks noChangeArrowheads="1"/>
          </p:cNvSpPr>
          <p:nvPr/>
        </p:nvSpPr>
        <p:spPr bwMode="auto">
          <a:xfrm>
            <a:off x="128990" y="3409950"/>
            <a:ext cx="8899149" cy="3353500"/>
          </a:xfrm>
          <a:prstGeom prst="roundRect">
            <a:avLst>
              <a:gd name="adj" fmla="val 1734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lIns="20967" tIns="10484" rIns="20967" bIns="10484" anchor="ctr" anchorCtr="0">
            <a:noAutofit/>
          </a:bodyPr>
          <a:lstStyle/>
          <a:p>
            <a:pPr>
              <a:defRPr/>
            </a:pPr>
            <a:endParaRPr kumimoji="0" lang="ja-JP" altLang="en-US" sz="7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ea"/>
              <a:cs typeface="ＭＳ Ｐゴシック"/>
            </a:endParaRPr>
          </a:p>
        </p:txBody>
      </p:sp>
      <p:sp>
        <p:nvSpPr>
          <p:cNvPr id="20" name="AutoShape 17"/>
          <p:cNvSpPr>
            <a:spLocks noChangeArrowheads="1"/>
          </p:cNvSpPr>
          <p:nvPr/>
        </p:nvSpPr>
        <p:spPr bwMode="auto">
          <a:xfrm>
            <a:off x="128990" y="1458520"/>
            <a:ext cx="8899149" cy="1682447"/>
          </a:xfrm>
          <a:prstGeom prst="roundRect">
            <a:avLst>
              <a:gd name="adj" fmla="val 8025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square" lIns="72000" tIns="10484" rIns="72000" bIns="10484" anchor="t" anchorCtr="0">
            <a:noAutofit/>
          </a:bodyPr>
          <a:lstStyle/>
          <a:p>
            <a:pPr>
              <a:defRPr/>
            </a:pPr>
            <a:endParaRPr kumimoji="0" lang="en-US" altLang="ja-JP" kern="0" dirty="0" smtClean="0">
              <a:solidFill>
                <a:prstClr val="black"/>
              </a:solidFill>
              <a:latin typeface="Candara" panose="020E0502030303020204" pitchFamily="34" charset="0"/>
              <a:cs typeface="ＭＳ Ｐゴシック"/>
            </a:endParaRPr>
          </a:p>
          <a:p>
            <a:pPr>
              <a:defRPr/>
            </a:pPr>
            <a:r>
              <a:rPr kumimoji="0" lang="en-US" altLang="ja-JP" kern="0" dirty="0">
                <a:solidFill>
                  <a:prstClr val="black"/>
                </a:solidFill>
                <a:latin typeface="Candara" panose="020E0502030303020204" pitchFamily="34" charset="0"/>
                <a:cs typeface="ＭＳ Ｐゴシック"/>
              </a:rPr>
              <a:t>The purpose of this study is to develop the life management platform. This platform uses the remote sensing technologies and the analyzing technologies. </a:t>
            </a:r>
            <a:r>
              <a:rPr kumimoji="0" lang="en-US" altLang="ja-JP" kern="0" dirty="0" smtClean="0">
                <a:solidFill>
                  <a:prstClr val="black"/>
                </a:solidFill>
                <a:latin typeface="Candara" panose="020E0502030303020204" pitchFamily="34" charset="0"/>
                <a:cs typeface="ＭＳ Ｐゴシック"/>
              </a:rPr>
              <a:t>The </a:t>
            </a:r>
            <a:r>
              <a:rPr kumimoji="0" lang="en-US" altLang="ja-JP" kern="0" dirty="0">
                <a:solidFill>
                  <a:prstClr val="black"/>
                </a:solidFill>
                <a:latin typeface="Candara" panose="020E0502030303020204" pitchFamily="34" charset="0"/>
                <a:cs typeface="ＭＳ Ｐゴシック"/>
              </a:rPr>
              <a:t>remote sensing technologies are a method of collecting behaviors of elderly </a:t>
            </a:r>
            <a:r>
              <a:rPr kumimoji="0" lang="en-US" altLang="ja-JP" kern="0" dirty="0" smtClean="0">
                <a:solidFill>
                  <a:prstClr val="black"/>
                </a:solidFill>
                <a:latin typeface="Candara" panose="020E0502030303020204" pitchFamily="34" charset="0"/>
                <a:cs typeface="ＭＳ Ｐゴシック"/>
              </a:rPr>
              <a:t>and home environments by </a:t>
            </a:r>
            <a:r>
              <a:rPr kumimoji="0" lang="en-US" altLang="ja-JP" kern="0" dirty="0">
                <a:solidFill>
                  <a:prstClr val="black"/>
                </a:solidFill>
                <a:latin typeface="Candara" panose="020E0502030303020204" pitchFamily="34" charset="0"/>
                <a:cs typeface="ＭＳ Ｐゴシック"/>
              </a:rPr>
              <a:t>monitoring public utilities and using the variety of sensors</a:t>
            </a:r>
            <a:r>
              <a:rPr kumimoji="0" lang="en-US" altLang="ja-JP" kern="0" dirty="0" smtClean="0">
                <a:solidFill>
                  <a:prstClr val="black"/>
                </a:solidFill>
                <a:latin typeface="Candara" panose="020E0502030303020204" pitchFamily="34" charset="0"/>
                <a:cs typeface="ＭＳ Ｐゴシック"/>
              </a:rPr>
              <a:t>.  </a:t>
            </a:r>
            <a:r>
              <a:rPr kumimoji="0" lang="en-US" altLang="ja-JP" kern="0" dirty="0">
                <a:solidFill>
                  <a:prstClr val="black"/>
                </a:solidFill>
                <a:latin typeface="Candara" panose="020E0502030303020204" pitchFamily="34" charset="0"/>
                <a:cs typeface="ＭＳ Ｐゴシック"/>
              </a:rPr>
              <a:t>The </a:t>
            </a:r>
            <a:r>
              <a:rPr kumimoji="0" lang="en-US" altLang="ja-JP" kern="0" dirty="0" smtClean="0">
                <a:solidFill>
                  <a:prstClr val="black"/>
                </a:solidFill>
                <a:latin typeface="Candara" panose="020E0502030303020204" pitchFamily="34" charset="0"/>
                <a:cs typeface="ＭＳ Ｐゴシック"/>
              </a:rPr>
              <a:t>analyzing </a:t>
            </a:r>
            <a:r>
              <a:rPr kumimoji="0" lang="en-US" altLang="ja-JP" kern="0" dirty="0">
                <a:solidFill>
                  <a:prstClr val="black"/>
                </a:solidFill>
                <a:latin typeface="Candara" panose="020E0502030303020204" pitchFamily="34" charset="0"/>
                <a:cs typeface="ＭＳ Ｐゴシック"/>
              </a:rPr>
              <a:t>technologies </a:t>
            </a:r>
            <a:r>
              <a:rPr kumimoji="0" lang="en-US" altLang="ja-JP" kern="0" dirty="0" smtClean="0">
                <a:solidFill>
                  <a:prstClr val="black"/>
                </a:solidFill>
                <a:latin typeface="Candara" panose="020E0502030303020204" pitchFamily="34" charset="0"/>
                <a:cs typeface="ＭＳ Ｐゴシック"/>
              </a:rPr>
              <a:t>are a method </a:t>
            </a:r>
            <a:r>
              <a:rPr kumimoji="0" lang="en-US" altLang="ja-JP" kern="0" dirty="0">
                <a:solidFill>
                  <a:prstClr val="black"/>
                </a:solidFill>
                <a:latin typeface="Candara" panose="020E0502030303020204" pitchFamily="34" charset="0"/>
                <a:cs typeface="ＭＳ Ｐゴシック"/>
              </a:rPr>
              <a:t>of predicting assist information by collecting </a:t>
            </a:r>
            <a:r>
              <a:rPr kumimoji="0" lang="en-US" altLang="ja-JP" kern="0" dirty="0" smtClean="0">
                <a:solidFill>
                  <a:prstClr val="black"/>
                </a:solidFill>
                <a:latin typeface="Candara" panose="020E0502030303020204" pitchFamily="34" charset="0"/>
                <a:cs typeface="ＭＳ Ｐゴシック"/>
              </a:rPr>
              <a:t>data. </a:t>
            </a:r>
          </a:p>
          <a:p>
            <a:pPr>
              <a:defRPr/>
            </a:pPr>
            <a:endParaRPr kumimoji="0" lang="en-US" altLang="ja-JP" kern="0" dirty="0" smtClean="0">
              <a:solidFill>
                <a:prstClr val="black"/>
              </a:solidFill>
              <a:latin typeface="Candara" panose="020E0502030303020204" pitchFamily="34" charset="0"/>
              <a:cs typeface="ＭＳ Ｐゴシック"/>
            </a:endParaRPr>
          </a:p>
          <a:p>
            <a:pPr>
              <a:defRPr/>
            </a:pPr>
            <a:endParaRPr kumimoji="0" lang="ja-JP" altLang="en-US" kern="0" dirty="0">
              <a:solidFill>
                <a:prstClr val="black"/>
              </a:solidFill>
              <a:latin typeface="Candara" panose="020E0502030303020204" pitchFamily="34" charset="0"/>
              <a:cs typeface="ＭＳ Ｐゴシック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261087" y="3190177"/>
            <a:ext cx="1478334" cy="370844"/>
            <a:chOff x="261087" y="2681055"/>
            <a:chExt cx="1478334" cy="400792"/>
          </a:xfrm>
        </p:grpSpPr>
        <p:sp>
          <p:nvSpPr>
            <p:cNvPr id="24" name="AutoShape 748"/>
            <p:cNvSpPr>
              <a:spLocks noChangeArrowheads="1"/>
            </p:cNvSpPr>
            <p:nvPr/>
          </p:nvSpPr>
          <p:spPr bwMode="auto">
            <a:xfrm>
              <a:off x="261087" y="2681055"/>
              <a:ext cx="1478334" cy="400792"/>
            </a:xfrm>
            <a:prstGeom prst="roundRect">
              <a:avLst>
                <a:gd name="adj" fmla="val 19522"/>
              </a:avLst>
            </a:prstGeom>
            <a:solidFill>
              <a:srgbClr val="FFFF99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20967" tIns="10484" rIns="20967" bIns="10484" anchor="ctr" anchorCtr="0">
              <a:noAutofit/>
            </a:bodyPr>
            <a:lstStyle/>
            <a:p>
              <a:pPr>
                <a:defRPr/>
              </a:pPr>
              <a:endParaRPr kumimoji="0" lang="ja-JP" altLang="en-US" sz="7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ea"/>
                <a:cs typeface="ＭＳ Ｐゴシック"/>
              </a:endParaRPr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261087" y="2691349"/>
              <a:ext cx="14783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b="1" dirty="0" smtClean="0">
                  <a:latin typeface="Candara"/>
                  <a:cs typeface="Candara"/>
                </a:rPr>
                <a:t>SKETCH</a:t>
              </a:r>
              <a:endParaRPr kumimoji="1" lang="ja-JP" altLang="en-US" b="1" dirty="0">
                <a:latin typeface="Candara"/>
                <a:cs typeface="Candara"/>
              </a:endParaRPr>
            </a:p>
          </p:txBody>
        </p:sp>
      </p:grpSp>
      <p:grpSp>
        <p:nvGrpSpPr>
          <p:cNvPr id="3" name="グループ化 2"/>
          <p:cNvGrpSpPr/>
          <p:nvPr/>
        </p:nvGrpSpPr>
        <p:grpSpPr>
          <a:xfrm>
            <a:off x="261087" y="1258125"/>
            <a:ext cx="1478334" cy="400792"/>
            <a:chOff x="261087" y="1077150"/>
            <a:chExt cx="1478334" cy="400792"/>
          </a:xfrm>
        </p:grpSpPr>
        <p:sp>
          <p:nvSpPr>
            <p:cNvPr id="25" name="AutoShape 17"/>
            <p:cNvSpPr>
              <a:spLocks noChangeArrowheads="1"/>
            </p:cNvSpPr>
            <p:nvPr/>
          </p:nvSpPr>
          <p:spPr bwMode="auto">
            <a:xfrm>
              <a:off x="261087" y="1077150"/>
              <a:ext cx="1478334" cy="400792"/>
            </a:xfrm>
            <a:prstGeom prst="roundRect">
              <a:avLst>
                <a:gd name="adj" fmla="val 15783"/>
              </a:avLst>
            </a:prstGeom>
            <a:solidFill>
              <a:srgbClr val="CCFFCC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lIns="20967" tIns="10484" rIns="20967" bIns="10484" anchor="ctr" anchorCtr="0">
              <a:noAutofit/>
            </a:bodyPr>
            <a:lstStyle/>
            <a:p>
              <a:pPr>
                <a:buSzPct val="150000"/>
                <a:defRPr/>
              </a:pPr>
              <a:endParaRPr kumimoji="0" lang="en-US" altLang="ja-JP" sz="700" kern="0" dirty="0">
                <a:solidFill>
                  <a:prstClr val="black"/>
                </a:solidFill>
                <a:latin typeface="+mn-ea"/>
                <a:cs typeface="ＭＳ Ｐゴシック"/>
              </a:endParaRP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261087" y="1092880"/>
              <a:ext cx="14783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b="1" dirty="0" smtClean="0">
                  <a:latin typeface="Candara"/>
                  <a:cs typeface="Candara"/>
                </a:rPr>
                <a:t>SUMMARY</a:t>
              </a:r>
              <a:endParaRPr kumimoji="1" lang="ja-JP" altLang="en-US" b="1" dirty="0">
                <a:latin typeface="Candara"/>
                <a:cs typeface="Candara"/>
              </a:endParaRPr>
            </a:p>
          </p:txBody>
        </p:sp>
      </p:grpSp>
      <p:sp>
        <p:nvSpPr>
          <p:cNvPr id="7" name="正方形/長方形 6"/>
          <p:cNvSpPr/>
          <p:nvPr/>
        </p:nvSpPr>
        <p:spPr>
          <a:xfrm>
            <a:off x="227313" y="3610809"/>
            <a:ext cx="2211088" cy="36415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/>
              <a:t>W</a:t>
            </a:r>
            <a:r>
              <a:rPr kumimoji="1" lang="en-US" altLang="ja-JP" b="1" dirty="0" smtClean="0"/>
              <a:t>ater meters</a:t>
            </a:r>
            <a:endParaRPr kumimoji="1" lang="ja-JP" altLang="en-US" b="1" dirty="0"/>
          </a:p>
        </p:txBody>
      </p:sp>
      <p:sp>
        <p:nvSpPr>
          <p:cNvPr id="26" name="正方形/長方形 25"/>
          <p:cNvSpPr/>
          <p:nvPr/>
        </p:nvSpPr>
        <p:spPr>
          <a:xfrm>
            <a:off x="227313" y="4066077"/>
            <a:ext cx="2211088" cy="36415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/>
              <a:t>G</a:t>
            </a:r>
            <a:r>
              <a:rPr lang="en-US" altLang="ja-JP" b="1" dirty="0" smtClean="0"/>
              <a:t>as</a:t>
            </a:r>
            <a:r>
              <a:rPr kumimoji="1" lang="en-US" altLang="ja-JP" b="1" dirty="0" smtClean="0"/>
              <a:t> meters</a:t>
            </a:r>
            <a:endParaRPr kumimoji="1" lang="ja-JP" altLang="en-US" b="1" dirty="0"/>
          </a:p>
        </p:txBody>
      </p:sp>
      <p:sp>
        <p:nvSpPr>
          <p:cNvPr id="27" name="正方形/長方形 26"/>
          <p:cNvSpPr/>
          <p:nvPr/>
        </p:nvSpPr>
        <p:spPr>
          <a:xfrm>
            <a:off x="227313" y="4523277"/>
            <a:ext cx="2211088" cy="36415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/>
              <a:t>P</a:t>
            </a:r>
            <a:r>
              <a:rPr lang="en-US" altLang="ja-JP" b="1" dirty="0" smtClean="0"/>
              <a:t>ower</a:t>
            </a:r>
            <a:r>
              <a:rPr kumimoji="1" lang="en-US" altLang="ja-JP" b="1" dirty="0" smtClean="0"/>
              <a:t> meters</a:t>
            </a:r>
            <a:endParaRPr kumimoji="1" lang="ja-JP" altLang="en-US" b="1" dirty="0"/>
          </a:p>
        </p:txBody>
      </p:sp>
      <p:sp>
        <p:nvSpPr>
          <p:cNvPr id="28" name="正方形/長方形 27"/>
          <p:cNvSpPr/>
          <p:nvPr/>
        </p:nvSpPr>
        <p:spPr>
          <a:xfrm>
            <a:off x="236838" y="4980477"/>
            <a:ext cx="2211088" cy="36415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/>
              <a:t>H</a:t>
            </a:r>
            <a:r>
              <a:rPr kumimoji="1" lang="en-US" altLang="ja-JP" b="1" dirty="0" smtClean="0"/>
              <a:t>uman sensors</a:t>
            </a:r>
            <a:endParaRPr kumimoji="1" lang="ja-JP" altLang="en-US" b="1" dirty="0"/>
          </a:p>
        </p:txBody>
      </p:sp>
      <p:sp>
        <p:nvSpPr>
          <p:cNvPr id="29" name="正方形/長方形 28"/>
          <p:cNvSpPr/>
          <p:nvPr/>
        </p:nvSpPr>
        <p:spPr>
          <a:xfrm>
            <a:off x="227312" y="5449409"/>
            <a:ext cx="2211088" cy="36415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 smtClean="0"/>
              <a:t>Open/Close</a:t>
            </a:r>
            <a:r>
              <a:rPr kumimoji="1" lang="en-US" altLang="ja-JP" b="1" dirty="0" smtClean="0"/>
              <a:t> sensors</a:t>
            </a:r>
            <a:endParaRPr kumimoji="1" lang="ja-JP" altLang="en-US" b="1" dirty="0"/>
          </a:p>
        </p:txBody>
      </p:sp>
      <p:sp>
        <p:nvSpPr>
          <p:cNvPr id="30" name="正方形/長方形 29"/>
          <p:cNvSpPr/>
          <p:nvPr/>
        </p:nvSpPr>
        <p:spPr>
          <a:xfrm>
            <a:off x="227311" y="5891978"/>
            <a:ext cx="2211089" cy="36415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/>
              <a:t>E</a:t>
            </a:r>
            <a:r>
              <a:rPr lang="en-US" altLang="ja-JP" b="1" dirty="0" smtClean="0"/>
              <a:t>nvironment</a:t>
            </a:r>
            <a:r>
              <a:rPr kumimoji="1" lang="en-US" altLang="ja-JP" b="1" dirty="0" smtClean="0"/>
              <a:t> sensors</a:t>
            </a:r>
            <a:endParaRPr kumimoji="1" lang="ja-JP" altLang="en-US" b="1" dirty="0"/>
          </a:p>
        </p:txBody>
      </p:sp>
      <p:sp>
        <p:nvSpPr>
          <p:cNvPr id="10" name="角丸四角形 9"/>
          <p:cNvSpPr/>
          <p:nvPr/>
        </p:nvSpPr>
        <p:spPr>
          <a:xfrm>
            <a:off x="6829424" y="4198329"/>
            <a:ext cx="2057401" cy="516551"/>
          </a:xfrm>
          <a:prstGeom prst="roundRect">
            <a:avLst/>
          </a:prstGeom>
          <a:gradFill flip="none" rotWithShape="1">
            <a:gsLst>
              <a:gs pos="0">
                <a:srgbClr val="FFFF99">
                  <a:shade val="30000"/>
                  <a:satMod val="115000"/>
                </a:srgbClr>
              </a:gs>
              <a:gs pos="50000">
                <a:srgbClr val="FFFF99">
                  <a:shade val="67500"/>
                  <a:satMod val="115000"/>
                </a:srgbClr>
              </a:gs>
              <a:gs pos="100000">
                <a:srgbClr val="FF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b="1" dirty="0" smtClean="0">
                <a:solidFill>
                  <a:schemeClr val="tx1"/>
                </a:solidFill>
              </a:rPr>
              <a:t>Predicting geriatric syndrome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6791325" y="3610810"/>
            <a:ext cx="2133600" cy="30930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6740956" y="3664854"/>
            <a:ext cx="19738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ja-JP" b="1" dirty="0"/>
              <a:t>A</a:t>
            </a:r>
            <a:r>
              <a:rPr lang="en-US" altLang="ja-JP" b="1" dirty="0" smtClean="0"/>
              <a:t>ssist information </a:t>
            </a:r>
            <a:endParaRPr lang="ja-JP" altLang="en-US" b="1" dirty="0"/>
          </a:p>
        </p:txBody>
      </p:sp>
      <p:sp>
        <p:nvSpPr>
          <p:cNvPr id="35" name="角丸四角形 34"/>
          <p:cNvSpPr/>
          <p:nvPr/>
        </p:nvSpPr>
        <p:spPr>
          <a:xfrm>
            <a:off x="6829424" y="4903179"/>
            <a:ext cx="2057401" cy="516551"/>
          </a:xfrm>
          <a:prstGeom prst="roundRect">
            <a:avLst/>
          </a:prstGeom>
          <a:gradFill flip="none" rotWithShape="1">
            <a:gsLst>
              <a:gs pos="0">
                <a:srgbClr val="FFFF99">
                  <a:shade val="30000"/>
                  <a:satMod val="115000"/>
                </a:srgbClr>
              </a:gs>
              <a:gs pos="50000">
                <a:srgbClr val="FFFF99">
                  <a:shade val="67500"/>
                  <a:satMod val="115000"/>
                </a:srgbClr>
              </a:gs>
              <a:gs pos="100000">
                <a:srgbClr val="FF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b="1" dirty="0" smtClean="0">
                <a:solidFill>
                  <a:schemeClr val="tx1"/>
                </a:solidFill>
              </a:rPr>
              <a:t>Detecting living </a:t>
            </a:r>
            <a:r>
              <a:rPr lang="en-US" altLang="ja-JP" b="1" dirty="0" err="1" smtClean="0">
                <a:solidFill>
                  <a:schemeClr val="tx1"/>
                </a:solidFill>
              </a:rPr>
              <a:t>abnormarity</a:t>
            </a:r>
            <a:r>
              <a:rPr lang="en-US" altLang="ja-JP" b="1" dirty="0" smtClean="0">
                <a:solidFill>
                  <a:schemeClr val="tx1"/>
                </a:solidFill>
              </a:rPr>
              <a:t> 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36" name="角丸四角形 35"/>
          <p:cNvSpPr/>
          <p:nvPr/>
        </p:nvSpPr>
        <p:spPr>
          <a:xfrm>
            <a:off x="6838949" y="5608029"/>
            <a:ext cx="2057401" cy="516551"/>
          </a:xfrm>
          <a:prstGeom prst="roundRect">
            <a:avLst/>
          </a:prstGeom>
          <a:gradFill flip="none" rotWithShape="1">
            <a:gsLst>
              <a:gs pos="0">
                <a:srgbClr val="FFFF99">
                  <a:shade val="30000"/>
                  <a:satMod val="115000"/>
                </a:srgbClr>
              </a:gs>
              <a:gs pos="50000">
                <a:srgbClr val="FFFF99">
                  <a:shade val="67500"/>
                  <a:satMod val="115000"/>
                </a:srgbClr>
              </a:gs>
              <a:gs pos="100000">
                <a:srgbClr val="FF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b="1" dirty="0" smtClean="0">
                <a:solidFill>
                  <a:schemeClr val="tx1"/>
                </a:solidFill>
              </a:rPr>
              <a:t>Others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37" name="円柱 36"/>
          <p:cNvSpPr/>
          <p:nvPr/>
        </p:nvSpPr>
        <p:spPr>
          <a:xfrm>
            <a:off x="3801651" y="4042517"/>
            <a:ext cx="1684750" cy="2036651"/>
          </a:xfrm>
          <a:prstGeom prst="can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>
              <a:defRPr/>
            </a:pPr>
            <a:r>
              <a:rPr kumimoji="0" lang="en-US" altLang="ja-JP" b="1" kern="0" dirty="0">
                <a:solidFill>
                  <a:schemeClr val="tx1"/>
                </a:solidFill>
                <a:latin typeface="Arial"/>
                <a:ea typeface="HGP創英角ｺﾞｼｯｸUB"/>
              </a:rPr>
              <a:t>Behaviors of elderly</a:t>
            </a:r>
          </a:p>
          <a:p>
            <a:pPr lvl="0" algn="ctr" defTabSz="914400">
              <a:defRPr/>
            </a:pPr>
            <a:endParaRPr kumimoji="0" lang="en-US" altLang="ja-JP" b="1" kern="0" dirty="0">
              <a:solidFill>
                <a:schemeClr val="tx1"/>
              </a:solidFill>
              <a:latin typeface="Arial"/>
              <a:ea typeface="HGP創英角ｺﾞｼｯｸUB"/>
            </a:endParaRPr>
          </a:p>
          <a:p>
            <a:pPr lvl="0" algn="ctr" defTabSz="914400">
              <a:defRPr/>
            </a:pPr>
            <a:r>
              <a:rPr kumimoji="0" lang="en-US" altLang="ja-JP" b="1" kern="0" dirty="0">
                <a:solidFill>
                  <a:schemeClr val="tx1"/>
                </a:solidFill>
                <a:latin typeface="Arial"/>
                <a:ea typeface="HGP創英角ｺﾞｼｯｸUB"/>
              </a:rPr>
              <a:t>Home </a:t>
            </a:r>
          </a:p>
          <a:p>
            <a:pPr lvl="0" algn="ctr" defTabSz="914400">
              <a:defRPr/>
            </a:pPr>
            <a:r>
              <a:rPr kumimoji="0" lang="en-US" altLang="ja-JP" b="1" kern="0" dirty="0">
                <a:solidFill>
                  <a:schemeClr val="tx1"/>
                </a:solidFill>
                <a:latin typeface="Arial"/>
                <a:ea typeface="HGP創英角ｺﾞｼｯｸUB"/>
              </a:rPr>
              <a:t>environments</a:t>
            </a:r>
          </a:p>
        </p:txBody>
      </p:sp>
      <p:sp>
        <p:nvSpPr>
          <p:cNvPr id="38" name="正方形/長方形 37"/>
          <p:cNvSpPr/>
          <p:nvPr/>
        </p:nvSpPr>
        <p:spPr>
          <a:xfrm>
            <a:off x="227311" y="6339653"/>
            <a:ext cx="2211089" cy="36415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 smtClean="0"/>
              <a:t>Other</a:t>
            </a:r>
            <a:r>
              <a:rPr kumimoji="1" lang="en-US" altLang="ja-JP" b="1" dirty="0" smtClean="0"/>
              <a:t>s</a:t>
            </a:r>
            <a:endParaRPr kumimoji="1" lang="ja-JP" altLang="en-US" b="1" dirty="0"/>
          </a:p>
        </p:txBody>
      </p:sp>
      <p:grpSp>
        <p:nvGrpSpPr>
          <p:cNvPr id="33" name="グループ化 32"/>
          <p:cNvGrpSpPr/>
          <p:nvPr/>
        </p:nvGrpSpPr>
        <p:grpSpPr>
          <a:xfrm>
            <a:off x="2838450" y="3598033"/>
            <a:ext cx="3309938" cy="3105777"/>
            <a:chOff x="165837" y="3367646"/>
            <a:chExt cx="8795627" cy="3344163"/>
          </a:xfrm>
          <a:noFill/>
        </p:grpSpPr>
        <p:sp>
          <p:nvSpPr>
            <p:cNvPr id="23" name="正方形/長方形 22"/>
            <p:cNvSpPr/>
            <p:nvPr/>
          </p:nvSpPr>
          <p:spPr>
            <a:xfrm>
              <a:off x="194412" y="3367646"/>
              <a:ext cx="8767052" cy="3344163"/>
            </a:xfrm>
            <a:prstGeom prst="rect">
              <a:avLst/>
            </a:prstGeom>
            <a:grp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ja-JP" sz="2000" dirty="0">
                <a:solidFill>
                  <a:schemeClr val="tx1"/>
                </a:solidFill>
              </a:endParaRPr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165837" y="3367646"/>
              <a:ext cx="2896947" cy="369332"/>
            </a:xfrm>
            <a:prstGeom prst="rect">
              <a:avLst/>
            </a:prstGeom>
            <a:grpFill/>
            <a:ln>
              <a:solidFill>
                <a:schemeClr val="tx1"/>
              </a:solidFill>
              <a:prstDash val="dash"/>
            </a:ln>
          </p:spPr>
          <p:txBody>
            <a:bodyPr wrap="none">
              <a:spAutoFit/>
            </a:bodyPr>
            <a:lstStyle/>
            <a:p>
              <a:r>
                <a:rPr kumimoji="0" lang="en-US" altLang="ja-JP" b="1" kern="0" dirty="0" smtClean="0">
                  <a:solidFill>
                    <a:prstClr val="black"/>
                  </a:solidFill>
                  <a:latin typeface="Candara" panose="020E0502030303020204" pitchFamily="34" charset="0"/>
                  <a:cs typeface="ＭＳ Ｐゴシック"/>
                </a:rPr>
                <a:t>Life </a:t>
              </a:r>
              <a:r>
                <a:rPr kumimoji="0" lang="en-US" altLang="ja-JP" b="1" kern="0" dirty="0">
                  <a:solidFill>
                    <a:prstClr val="black"/>
                  </a:solidFill>
                  <a:latin typeface="Candara" panose="020E0502030303020204" pitchFamily="34" charset="0"/>
                  <a:cs typeface="ＭＳ Ｐゴシック"/>
                </a:rPr>
                <a:t>management platform </a:t>
              </a:r>
              <a:endParaRPr lang="ja-JP" altLang="en-US" b="1" dirty="0"/>
            </a:p>
          </p:txBody>
        </p:sp>
      </p:grpSp>
      <p:sp>
        <p:nvSpPr>
          <p:cNvPr id="9" name="右矢印 8"/>
          <p:cNvSpPr/>
          <p:nvPr/>
        </p:nvSpPr>
        <p:spPr>
          <a:xfrm>
            <a:off x="2486026" y="4091336"/>
            <a:ext cx="1285874" cy="2268470"/>
          </a:xfrm>
          <a:prstGeom prst="rightArrow">
            <a:avLst>
              <a:gd name="adj1" fmla="val 50000"/>
              <a:gd name="adj2" fmla="val 40370"/>
            </a:avLst>
          </a:prstGeom>
          <a:gradFill flip="none" rotWithShape="1">
            <a:gsLst>
              <a:gs pos="0">
                <a:schemeClr val="accent2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2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2">
                  <a:lumMod val="40000"/>
                  <a:lumOff val="60000"/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r"/>
            <a:r>
              <a:rPr kumimoji="1" lang="en-US" altLang="ja-JP" b="1" smtClean="0"/>
              <a:t>    </a:t>
            </a:r>
            <a:r>
              <a:rPr lang="en-US" altLang="ja-JP" b="1" smtClean="0"/>
              <a:t>Collect</a:t>
            </a:r>
            <a:r>
              <a:rPr kumimoji="1" lang="en-US" altLang="ja-JP" b="1" smtClean="0"/>
              <a:t>ing</a:t>
            </a:r>
            <a:endParaRPr kumimoji="1" lang="ja-JP" altLang="en-US" b="1" dirty="0"/>
          </a:p>
        </p:txBody>
      </p:sp>
      <p:sp>
        <p:nvSpPr>
          <p:cNvPr id="32" name="右矢印 31"/>
          <p:cNvSpPr/>
          <p:nvPr/>
        </p:nvSpPr>
        <p:spPr>
          <a:xfrm>
            <a:off x="5534026" y="4038949"/>
            <a:ext cx="1228724" cy="2268470"/>
          </a:xfrm>
          <a:prstGeom prst="rightArrow">
            <a:avLst>
              <a:gd name="adj1" fmla="val 50000"/>
              <a:gd name="adj2" fmla="val 40370"/>
            </a:avLst>
          </a:prstGeom>
          <a:gradFill flip="none" rotWithShape="1">
            <a:gsLst>
              <a:gs pos="0">
                <a:schemeClr val="accent2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2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2">
                  <a:lumMod val="40000"/>
                  <a:lumOff val="60000"/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r"/>
            <a:r>
              <a:rPr kumimoji="1" lang="en-US" altLang="ja-JP" b="1" dirty="0" smtClean="0"/>
              <a:t>       Analyzing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4122177284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624</TotalTime>
  <Words>129</Words>
  <Application>Microsoft Office PowerPoint</Application>
  <PresentationFormat>画面に合わせる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ホワイト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Minowa Tadashi</dc:creator>
  <cp:lastModifiedBy>M_kato</cp:lastModifiedBy>
  <cp:revision>34</cp:revision>
  <dcterms:created xsi:type="dcterms:W3CDTF">2014-08-22T03:37:12Z</dcterms:created>
  <dcterms:modified xsi:type="dcterms:W3CDTF">2014-11-27T00:48:44Z</dcterms:modified>
</cp:coreProperties>
</file>